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269" r:id="rId5"/>
    <p:sldId id="271" r:id="rId6"/>
    <p:sldId id="281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</p:sldIdLst>
  <p:sldSz cx="9144000" cy="6858000" type="screen4x3"/>
  <p:notesSz cx="6858000" cy="9144000"/>
  <p:custDataLst>
    <p:tags r:id="rId26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6925"/>
    <a:srgbClr val="959421"/>
    <a:srgbClr val="817725"/>
    <a:srgbClr val="B3B368"/>
    <a:srgbClr val="7E7200"/>
    <a:srgbClr val="816826"/>
    <a:srgbClr val="FECC00"/>
    <a:srgbClr val="7B8E87"/>
    <a:srgbClr val="3C92B1"/>
    <a:srgbClr val="D3B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EAF523-213D-4760-81B9-B965CC084E4B}" type="datetimeFigureOut">
              <a:rPr lang="nl-NL" smtClean="0"/>
              <a:t>2-7-2014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8EAE3F-14C2-45D6-BD84-BE610A0765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0742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ani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Oval 8"/>
          <p:cNvSpPr>
            <a:spLocks noChangeArrowheads="1"/>
          </p:cNvSpPr>
          <p:nvPr userDrawn="1"/>
        </p:nvSpPr>
        <p:spPr bwMode="auto">
          <a:xfrm>
            <a:off x="1626899" y="2718389"/>
            <a:ext cx="1838392" cy="1838392"/>
          </a:xfrm>
          <a:prstGeom prst="ellipse">
            <a:avLst/>
          </a:prstGeom>
          <a:solidFill>
            <a:srgbClr val="7B8E87">
              <a:alpha val="9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nl-NL"/>
          </a:p>
        </p:txBody>
      </p:sp>
      <p:sp>
        <p:nvSpPr>
          <p:cNvPr id="70" name="Oval 8"/>
          <p:cNvSpPr>
            <a:spLocks noChangeArrowheads="1"/>
          </p:cNvSpPr>
          <p:nvPr userDrawn="1"/>
        </p:nvSpPr>
        <p:spPr bwMode="auto">
          <a:xfrm>
            <a:off x="1691680" y="2460264"/>
            <a:ext cx="1936989" cy="1937471"/>
          </a:xfrm>
          <a:prstGeom prst="ellipse">
            <a:avLst/>
          </a:prstGeom>
          <a:solidFill>
            <a:srgbClr val="816826">
              <a:alpha val="9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3" name="Oval 8"/>
          <p:cNvSpPr>
            <a:spLocks noChangeAspect="1" noChangeArrowheads="1"/>
          </p:cNvSpPr>
          <p:nvPr userDrawn="1"/>
        </p:nvSpPr>
        <p:spPr bwMode="auto">
          <a:xfrm>
            <a:off x="1882188" y="2301218"/>
            <a:ext cx="1779521" cy="1779963"/>
          </a:xfrm>
          <a:prstGeom prst="ellipse">
            <a:avLst/>
          </a:prstGeom>
          <a:solidFill>
            <a:srgbClr val="FECC00">
              <a:alpha val="9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297110"/>
            <a:ext cx="3926243" cy="22637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0511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0.76337 -0.55648 " pathEditMode="relative" rAng="0" ptsTypes="AA">
                                      <p:cBhvr>
                                        <p:cTn id="20" dur="2750" spd="-100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60" y="-2782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07407E-6 L 0.79184 0.56343 " pathEditMode="relative" rAng="0" ptsTypes="AA">
                                      <p:cBhvr>
                                        <p:cTn id="22" dur="2750" spd="-100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83" y="28171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 L -0.39427 -0.60532 " pathEditMode="relative" rAng="0" ptsTypes="AA">
                                      <p:cBhvr>
                                        <p:cTn id="24" dur="2750" spd="-100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22" y="-3027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3" nodeType="withEffect">
                                  <p:stCondLst>
                                    <p:cond delay="3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7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3" nodeType="withEffect">
                                  <p:stCondLst>
                                    <p:cond delay="3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7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3" nodeType="withEffect">
                                  <p:stCondLst>
                                    <p:cond delay="3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7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4" grpId="1" animBg="1"/>
      <p:bldP spid="74" grpId="2" animBg="1"/>
      <p:bldP spid="74" grpId="3" animBg="1"/>
      <p:bldP spid="70" grpId="0" animBg="1"/>
      <p:bldP spid="70" grpId="1" animBg="1"/>
      <p:bldP spid="70" grpId="2" animBg="1"/>
      <p:bldP spid="70" grpId="3" animBg="1"/>
      <p:bldP spid="73" grpId="0" animBg="1"/>
      <p:bldP spid="73" grpId="1" animBg="1"/>
      <p:bldP spid="73" grpId="2" animBg="1"/>
      <p:bldP spid="73" grpId="3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chemeClr val="bg2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297110"/>
            <a:ext cx="3926243" cy="22637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6670711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pos="28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logo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6729" y="4437112"/>
            <a:ext cx="8737271" cy="242088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1369691"/>
            <a:ext cx="7715200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2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2348880"/>
            <a:ext cx="7715200" cy="377728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2-7-2014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62" y="205575"/>
            <a:ext cx="2060422" cy="11879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02900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6729" y="4437112"/>
            <a:ext cx="8737271" cy="242088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1369691"/>
            <a:ext cx="7715200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2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2348880"/>
            <a:ext cx="7715200" cy="377728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2-7-2014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8154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204EA-3C67-4B4A-B044-8CBC91EF3404}" type="datetimeFigureOut">
              <a:rPr lang="nl-NL" smtClean="0"/>
              <a:t>2-7-2014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78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1" r:id="rId2"/>
    <p:sldLayoutId id="2147483665" r:id="rId3"/>
    <p:sldLayoutId id="2147483667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22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6 </a:t>
            </a:r>
            <a:r>
              <a:rPr lang="nl-NL" dirty="0" smtClean="0"/>
              <a:t>: </a:t>
            </a:r>
            <a:r>
              <a:rPr lang="nl-NL" dirty="0" smtClean="0"/>
              <a:t>personeelsinstrumenten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1379208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917964" y="1052736"/>
            <a:ext cx="7715200" cy="5073427"/>
          </a:xfrm>
        </p:spPr>
        <p:txBody>
          <a:bodyPr/>
          <a:lstStyle/>
          <a:p>
            <a:r>
              <a:rPr lang="nl-NL" b="1" u="sng" dirty="0" smtClean="0"/>
              <a:t>WERVING en SELECTIE :</a:t>
            </a:r>
          </a:p>
          <a:p>
            <a:pPr marL="457200" indent="-457200">
              <a:buAutoNum type="arabicPeriod"/>
            </a:pPr>
            <a:r>
              <a:rPr lang="nl-NL" dirty="0" smtClean="0"/>
              <a:t>Er is behoefte aan een medewerker.</a:t>
            </a:r>
          </a:p>
          <a:p>
            <a:pPr marL="457200" indent="-457200">
              <a:buAutoNum type="arabicPeriod"/>
            </a:pPr>
            <a:r>
              <a:rPr lang="nl-NL" dirty="0" smtClean="0"/>
              <a:t>Wat zijn de functie-eisen ( objectief en subjectief )</a:t>
            </a:r>
          </a:p>
          <a:p>
            <a:pPr marL="457200" indent="-457200">
              <a:buAutoNum type="arabicPeriod"/>
            </a:pPr>
            <a:r>
              <a:rPr lang="nl-NL" dirty="0" smtClean="0"/>
              <a:t>Intern of extern werven ( voor-/nadeel )</a:t>
            </a:r>
          </a:p>
          <a:p>
            <a:pPr marL="457200" indent="-457200">
              <a:buAutoNum type="arabicPeriod"/>
            </a:pPr>
            <a:r>
              <a:rPr lang="nl-NL" dirty="0" smtClean="0"/>
              <a:t>Opstellen personeelsadvertentie</a:t>
            </a:r>
          </a:p>
          <a:p>
            <a:pPr marL="457200" indent="-457200">
              <a:buAutoNum type="arabicPeriod"/>
            </a:pPr>
            <a:r>
              <a:rPr lang="nl-NL" dirty="0" smtClean="0"/>
              <a:t>Wie selecteert?</a:t>
            </a:r>
          </a:p>
          <a:p>
            <a:pPr marL="457200" indent="-457200">
              <a:buAutoNum type="arabicPeriod"/>
            </a:pPr>
            <a:r>
              <a:rPr lang="nl-NL" dirty="0" smtClean="0"/>
              <a:t>Voorselectie</a:t>
            </a:r>
          </a:p>
          <a:p>
            <a:pPr marL="457200" indent="-457200">
              <a:buAutoNum type="arabicPeriod"/>
            </a:pPr>
            <a:r>
              <a:rPr lang="nl-NL" dirty="0" smtClean="0"/>
              <a:t>Uitnodigen en afwijzen</a:t>
            </a:r>
          </a:p>
          <a:p>
            <a:pPr marL="457200" indent="-457200">
              <a:buAutoNum type="arabicPeriod"/>
            </a:pPr>
            <a:r>
              <a:rPr lang="nl-NL" dirty="0" smtClean="0"/>
              <a:t>Keuze maken ( en overige afmelden )</a:t>
            </a:r>
          </a:p>
          <a:p>
            <a:pPr marL="457200" indent="-457200">
              <a:buAutoNum type="arabicPeriod"/>
            </a:pPr>
            <a:r>
              <a:rPr lang="nl-NL" dirty="0" smtClean="0"/>
              <a:t>Opstellen arbeidsovereenkomst</a:t>
            </a:r>
          </a:p>
        </p:txBody>
      </p:sp>
    </p:spTree>
    <p:extLst>
      <p:ext uri="{BB962C8B-B14F-4D97-AF65-F5344CB8AC3E}">
        <p14:creationId xmlns:p14="http://schemas.microsoft.com/office/powerpoint/2010/main" val="382359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6 </a:t>
            </a:r>
            <a:r>
              <a:rPr lang="nl-NL" dirty="0" smtClean="0"/>
              <a:t>: </a:t>
            </a:r>
            <a:r>
              <a:rPr lang="nl-NL" dirty="0" smtClean="0"/>
              <a:t>personeelsinstrumenten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1379208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917964" y="1052736"/>
            <a:ext cx="7715200" cy="5073427"/>
          </a:xfrm>
        </p:spPr>
        <p:txBody>
          <a:bodyPr/>
          <a:lstStyle/>
          <a:p>
            <a:r>
              <a:rPr lang="nl-NL" b="1" u="sng" dirty="0" smtClean="0"/>
              <a:t>INTRODUCTIE 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Kennismaken met organisatie en medewerkers(collega’s).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Facilitaire zaken regelen.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Fase vooral belangrijk omdat je de verwachtingen naar elkaar uitspreekt.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Uit praktijk blijkt dat hier (te)  weinig aandacht aan besteed wordt. Gevolg is dat medewerkers weer snel de organisatie verlaten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/>
          </a:p>
          <a:p>
            <a:r>
              <a:rPr lang="nl-NL" b="1" dirty="0" smtClean="0"/>
              <a:t>AANDACHT VOOR : EXIT GESPREKKEN.</a:t>
            </a:r>
          </a:p>
          <a:p>
            <a:r>
              <a:rPr lang="nl-NL" i="1" dirty="0" smtClean="0"/>
              <a:t>Medewerkers die de organisatie verlaten kunnen goed aangeven wat er wel/niet goed gaat. Gebruik deze kennis om tot verbeteringen te komen! Spreek met de vertrekkende medewerkers!</a:t>
            </a:r>
          </a:p>
        </p:txBody>
      </p:sp>
    </p:spTree>
    <p:extLst>
      <p:ext uri="{BB962C8B-B14F-4D97-AF65-F5344CB8AC3E}">
        <p14:creationId xmlns:p14="http://schemas.microsoft.com/office/powerpoint/2010/main" val="94235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6 </a:t>
            </a:r>
            <a:r>
              <a:rPr lang="nl-NL" dirty="0" smtClean="0"/>
              <a:t>: </a:t>
            </a:r>
            <a:r>
              <a:rPr lang="nl-NL" dirty="0" smtClean="0"/>
              <a:t>personeelsinstrumenten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1379208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899592" y="980728"/>
            <a:ext cx="7715200" cy="5073427"/>
          </a:xfrm>
        </p:spPr>
        <p:txBody>
          <a:bodyPr/>
          <a:lstStyle/>
          <a:p>
            <a:r>
              <a:rPr lang="nl-NL" b="1" u="sng" dirty="0" smtClean="0"/>
              <a:t>FUNCTIEVORMING 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Functiebeschrijving : taken, plaats in organisatie en wie is leidinggevende.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Ga je voor brede of smalle functie :  Breed wil zeggen meerdere taken in een functie, smal is veelal gespecialiseerd</a:t>
            </a:r>
            <a:endParaRPr lang="nl-NL" dirty="0"/>
          </a:p>
          <a:p>
            <a:endParaRPr lang="nl-NL" i="1" dirty="0" smtClean="0"/>
          </a:p>
        </p:txBody>
      </p:sp>
    </p:spTree>
    <p:extLst>
      <p:ext uri="{BB962C8B-B14F-4D97-AF65-F5344CB8AC3E}">
        <p14:creationId xmlns:p14="http://schemas.microsoft.com/office/powerpoint/2010/main" val="280683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6 </a:t>
            </a:r>
            <a:r>
              <a:rPr lang="nl-NL" dirty="0" smtClean="0"/>
              <a:t>: </a:t>
            </a:r>
            <a:r>
              <a:rPr lang="nl-NL" dirty="0" smtClean="0"/>
              <a:t>personeelsinstrumenten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1379208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899592" y="980728"/>
            <a:ext cx="7715200" cy="5073427"/>
          </a:xfrm>
        </p:spPr>
        <p:txBody>
          <a:bodyPr/>
          <a:lstStyle/>
          <a:p>
            <a:r>
              <a:rPr lang="nl-NL" b="1" u="sng" dirty="0" smtClean="0"/>
              <a:t>FUNCTIEWAARDERING 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Vaststellen van de zwaarte van de verschillende functies.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Noodzakelijk om beloning vast te stellen, maar ook voor scholing / beoordeling.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Let op : bij nieuw invoeren kunnen medewerkers in lagere salarisschaal vallen  dan nu.</a:t>
            </a:r>
          </a:p>
        </p:txBody>
      </p:sp>
    </p:spTree>
    <p:extLst>
      <p:ext uri="{BB962C8B-B14F-4D97-AF65-F5344CB8AC3E}">
        <p14:creationId xmlns:p14="http://schemas.microsoft.com/office/powerpoint/2010/main" val="364913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6 </a:t>
            </a:r>
            <a:r>
              <a:rPr lang="nl-NL" dirty="0" smtClean="0"/>
              <a:t>: </a:t>
            </a:r>
            <a:r>
              <a:rPr lang="nl-NL" dirty="0" smtClean="0"/>
              <a:t>personeelsinstrumenten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1379208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899592" y="980728"/>
            <a:ext cx="7715200" cy="5073427"/>
          </a:xfrm>
        </p:spPr>
        <p:txBody>
          <a:bodyPr/>
          <a:lstStyle/>
          <a:p>
            <a:r>
              <a:rPr lang="nl-NL" b="1" u="sng" dirty="0" smtClean="0"/>
              <a:t>BELONING 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Type beloning ( vast of is er vorm van premies 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Gebaseerd op functiewaardering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Aandacht voor groepsbeloning / winstuitkering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Voorwaarden bij premies/prestatie : beïnvloedbaar en meetbaar? 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23702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6 </a:t>
            </a:r>
            <a:r>
              <a:rPr lang="nl-NL" dirty="0" smtClean="0"/>
              <a:t>: </a:t>
            </a:r>
            <a:r>
              <a:rPr lang="nl-NL" dirty="0" smtClean="0"/>
              <a:t>personeelsinstrumenten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1379208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899592" y="980728"/>
            <a:ext cx="7715200" cy="5073427"/>
          </a:xfrm>
        </p:spPr>
        <p:txBody>
          <a:bodyPr/>
          <a:lstStyle/>
          <a:p>
            <a:r>
              <a:rPr lang="nl-NL" b="1" u="sng" dirty="0" smtClean="0"/>
              <a:t>SCHOLING 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Opleiden op basis waarvan?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Is er een scholingsplan voor de afdeling / organisatie?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Past de scholing bij de doelen van de organisatie?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Hoe groot is het scholingsbudget?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18398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6 </a:t>
            </a:r>
            <a:r>
              <a:rPr lang="nl-NL" dirty="0" smtClean="0"/>
              <a:t>: </a:t>
            </a:r>
            <a:r>
              <a:rPr lang="nl-NL" dirty="0" smtClean="0"/>
              <a:t>personeelsinstrumenten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1379208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899592" y="980728"/>
            <a:ext cx="7715200" cy="5073427"/>
          </a:xfrm>
        </p:spPr>
        <p:txBody>
          <a:bodyPr/>
          <a:lstStyle/>
          <a:p>
            <a:r>
              <a:rPr lang="nl-NL" b="1" u="sng" dirty="0" smtClean="0"/>
              <a:t>BEOORDELEN en FUNCTIONERINGSGESPREKKEN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Het verschil tussen beide gesprekken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Waar gaat welk gesprek over?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Wijze van voorbereiden.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Veel gemaakte fouten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Vraagtechnieken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Vastlegging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76150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6 </a:t>
            </a:r>
            <a:r>
              <a:rPr lang="nl-NL" dirty="0" smtClean="0"/>
              <a:t>: </a:t>
            </a:r>
            <a:r>
              <a:rPr lang="nl-NL" dirty="0" smtClean="0"/>
              <a:t>personeelsinstrumenten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1379208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899592" y="980728"/>
            <a:ext cx="7715200" cy="5073427"/>
          </a:xfrm>
        </p:spPr>
        <p:txBody>
          <a:bodyPr/>
          <a:lstStyle/>
          <a:p>
            <a:r>
              <a:rPr lang="nl-NL" b="1" u="sng" dirty="0" smtClean="0"/>
              <a:t>LOOPBAANONTWIKKELING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Hoe ziet de toekomst van de medewerker er uit?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De medewerker wordt ouder. Het is nu al bekend wanneer hij met pensioen gaat.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Hoe zorg je ervoor dat men kan blijven functioneren?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19205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6 </a:t>
            </a:r>
            <a:r>
              <a:rPr lang="nl-NL" dirty="0" smtClean="0"/>
              <a:t>: </a:t>
            </a:r>
            <a:r>
              <a:rPr lang="nl-NL" dirty="0" smtClean="0"/>
              <a:t>personeelsinstrumenten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1379208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899592" y="980728"/>
            <a:ext cx="7715200" cy="5073427"/>
          </a:xfrm>
        </p:spPr>
        <p:txBody>
          <a:bodyPr/>
          <a:lstStyle/>
          <a:p>
            <a:r>
              <a:rPr lang="nl-NL" b="1" u="sng" dirty="0" smtClean="0"/>
              <a:t>PERSONEELSPLANNING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Operationele inzet van medewerkers. Hoe plan je en  wie?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Welke behoefte aan medewerkers is er straks ( in aantal als in kwaliteiten )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26554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6 </a:t>
            </a:r>
            <a:r>
              <a:rPr lang="nl-NL" dirty="0" smtClean="0"/>
              <a:t>: </a:t>
            </a:r>
            <a:r>
              <a:rPr lang="nl-NL" dirty="0" smtClean="0"/>
              <a:t>personeelsinstrumenten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1379208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899592" y="980728"/>
            <a:ext cx="7715200" cy="5073427"/>
          </a:xfrm>
        </p:spPr>
        <p:txBody>
          <a:bodyPr/>
          <a:lstStyle/>
          <a:p>
            <a:r>
              <a:rPr lang="nl-NL" b="1" u="sng" dirty="0" smtClean="0"/>
              <a:t>WERKOVERLEG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Gaat over lopende zaken, zoals wat er goed en fout gaat, veiligheid, </a:t>
            </a:r>
            <a:r>
              <a:rPr lang="nl-NL" dirty="0" err="1" smtClean="0"/>
              <a:t>ed</a:t>
            </a:r>
            <a:endParaRPr lang="nl-NL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Medewerkers worden betrokken en kunnen invloed uitoefenen.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Hoe vaak?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Dus NIET over : salaris / functioneren van een medewerker.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44740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PERSONEELSMANAGEMENT PPT </a:t>
            </a:r>
            <a:r>
              <a:rPr lang="nl-NL" sz="2800" dirty="0" smtClean="0"/>
              <a:t>6</a:t>
            </a:r>
            <a:endParaRPr lang="nl-NL" sz="2800" dirty="0" smtClean="0"/>
          </a:p>
          <a:p>
            <a:endParaRPr lang="nl-NL" sz="2800" dirty="0"/>
          </a:p>
          <a:p>
            <a:r>
              <a:rPr lang="nl-NL" sz="2800" dirty="0" smtClean="0"/>
              <a:t>Onderdeel : </a:t>
            </a:r>
            <a:r>
              <a:rPr lang="nl-NL" sz="2800" dirty="0" smtClean="0"/>
              <a:t>personeelsinstrumenten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54772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6 </a:t>
            </a:r>
            <a:r>
              <a:rPr lang="nl-NL" dirty="0" smtClean="0"/>
              <a:t>: </a:t>
            </a:r>
            <a:r>
              <a:rPr lang="nl-NL" dirty="0" smtClean="0"/>
              <a:t>personeelsinstrumenten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1379208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nl-NL" dirty="0"/>
          </a:p>
        </p:txBody>
      </p:sp>
      <p:pic>
        <p:nvPicPr>
          <p:cNvPr id="1331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08720"/>
            <a:ext cx="7560840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875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6 </a:t>
            </a:r>
            <a:r>
              <a:rPr lang="nl-NL" dirty="0" smtClean="0"/>
              <a:t>: </a:t>
            </a:r>
            <a:r>
              <a:rPr lang="nl-NL" dirty="0" smtClean="0"/>
              <a:t>personeelsinstrumenten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1379208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971600" y="1052736"/>
            <a:ext cx="7715200" cy="5073427"/>
          </a:xfrm>
        </p:spPr>
        <p:txBody>
          <a:bodyPr/>
          <a:lstStyle/>
          <a:p>
            <a:r>
              <a:rPr lang="nl-NL" b="1" dirty="0" smtClean="0"/>
              <a:t>Eerst wat begrippen 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b="1" dirty="0" smtClean="0"/>
              <a:t>Employability : Zorgen dat je ( of je medewerkers ) breed inzetbaar zijn zodat ze minder kwetsbaar zijn. De brede inzetbaarheid verhoogt de motivatie. Het middel om dit te realiseren is scholing/opleiding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b="1" dirty="0" smtClean="0"/>
              <a:t>Werkstructurering : Het werk anders organiseren zodat het minder eentonig is. Zo kan je er werk op hoger niveau bij krijgen ( taakverrijking ), werk van hetzelfde niveau ( taakverruiming ) of ander werk ( taakroulatie ).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b="1" dirty="0" smtClean="0"/>
              <a:t>Management </a:t>
            </a:r>
            <a:r>
              <a:rPr lang="nl-NL" b="1" dirty="0" err="1" smtClean="0"/>
              <a:t>development</a:t>
            </a:r>
            <a:r>
              <a:rPr lang="nl-NL" b="1" dirty="0"/>
              <a:t> </a:t>
            </a:r>
            <a:r>
              <a:rPr lang="nl-NL" b="1" dirty="0" smtClean="0"/>
              <a:t>: Voor medewerkers die in  potentie kunnen doorgroeien naar een management functie wordt een programma samengesteld om  hen op te leiden tot managers.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553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6 </a:t>
            </a:r>
            <a:r>
              <a:rPr lang="nl-NL" dirty="0" smtClean="0"/>
              <a:t>: </a:t>
            </a:r>
            <a:r>
              <a:rPr lang="nl-NL" dirty="0" smtClean="0"/>
              <a:t>personeelsinstrumenten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1379208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nl-NL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20192"/>
            <a:ext cx="7704856" cy="4857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05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6 </a:t>
            </a:r>
            <a:r>
              <a:rPr lang="nl-NL" dirty="0" smtClean="0"/>
              <a:t>: </a:t>
            </a:r>
            <a:r>
              <a:rPr lang="nl-NL" dirty="0" smtClean="0"/>
              <a:t>personeelsinstrumenten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1379208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nl-NL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08720"/>
            <a:ext cx="7272808" cy="5040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712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6 </a:t>
            </a:r>
            <a:r>
              <a:rPr lang="nl-NL" dirty="0" smtClean="0"/>
              <a:t>: </a:t>
            </a:r>
            <a:r>
              <a:rPr lang="nl-NL" dirty="0" smtClean="0"/>
              <a:t>personeelsinstrumenten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1379208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nl-NL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8761"/>
            <a:ext cx="6696744" cy="4198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122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6 </a:t>
            </a:r>
            <a:r>
              <a:rPr lang="nl-NL" dirty="0" smtClean="0"/>
              <a:t>: </a:t>
            </a:r>
            <a:r>
              <a:rPr lang="nl-NL" dirty="0" smtClean="0"/>
              <a:t>personeelsinstrumenten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1379208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7920880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204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6 </a:t>
            </a:r>
            <a:r>
              <a:rPr lang="nl-NL" dirty="0" smtClean="0"/>
              <a:t>: </a:t>
            </a:r>
            <a:r>
              <a:rPr lang="nl-NL" dirty="0" smtClean="0"/>
              <a:t>personeelsinstrumenten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1379208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971600" y="1052736"/>
            <a:ext cx="7715200" cy="5073427"/>
          </a:xfrm>
        </p:spPr>
        <p:txBody>
          <a:bodyPr/>
          <a:lstStyle/>
          <a:p>
            <a:r>
              <a:rPr lang="nl-NL" dirty="0" smtClean="0"/>
              <a:t>Wetgeving :</a:t>
            </a:r>
          </a:p>
          <a:p>
            <a:endParaRPr lang="nl-NL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Arbeidsrecht : algemene zaken m.b.t. werktijden / contracten / dossiers / ontslag. Dus de algemene rechten en plichten.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CAO : Invulling vanuit de branche ( werkgevers /werknemers 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Arbeidsovereenkomst :  individueel ( relatie met cao middels verwijzingen 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Wetgeving overig : re-integratie / participatie / ARBO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/>
          </a:p>
          <a:p>
            <a:r>
              <a:rPr lang="nl-NL" dirty="0" smtClean="0"/>
              <a:t>Wettelijke vereisten t.a.v. dossier ( </a:t>
            </a:r>
            <a:r>
              <a:rPr lang="nl-NL" dirty="0" err="1" smtClean="0"/>
              <a:t>personeelsadministratief</a:t>
            </a:r>
            <a:r>
              <a:rPr lang="nl-NL" dirty="0" smtClean="0"/>
              <a:t> of fiscaal 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666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6 </a:t>
            </a:r>
            <a:r>
              <a:rPr lang="nl-NL" dirty="0" smtClean="0"/>
              <a:t>: </a:t>
            </a:r>
            <a:r>
              <a:rPr lang="nl-NL" dirty="0" smtClean="0"/>
              <a:t>personeelsinstrumenten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1379208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971600" y="1052736"/>
            <a:ext cx="7715200" cy="5073427"/>
          </a:xfrm>
        </p:spPr>
        <p:txBody>
          <a:bodyPr/>
          <a:lstStyle/>
          <a:p>
            <a:r>
              <a:rPr lang="nl-NL" dirty="0" smtClean="0"/>
              <a:t>De personeelsinstrumenten :</a:t>
            </a:r>
          </a:p>
          <a:p>
            <a:endParaRPr lang="nl-NL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027"/>
            <a:ext cx="7632848" cy="4402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387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42872d26f757e0a04345641a3e6b8b868bab2"/>
</p:tagLst>
</file>

<file path=ppt/theme/theme1.xml><?xml version="1.0" encoding="utf-8"?>
<a:theme xmlns:a="http://schemas.openxmlformats.org/drawingml/2006/main" name="Kantoorthema">
  <a:themeElements>
    <a:clrScheme name="davinci business">
      <a:dk1>
        <a:sysClr val="windowText" lastClr="000000"/>
      </a:dk1>
      <a:lt1>
        <a:sysClr val="window" lastClr="FFFFFF"/>
      </a:lt1>
      <a:dk2>
        <a:srgbClr val="8FCEA5"/>
      </a:dk2>
      <a:lt2>
        <a:srgbClr val="826925"/>
      </a:lt2>
      <a:accent1>
        <a:srgbClr val="FECC00"/>
      </a:accent1>
      <a:accent2>
        <a:srgbClr val="7B8E87"/>
      </a:accent2>
      <a:accent3>
        <a:srgbClr val="7CD3EB"/>
      </a:accent3>
      <a:accent4>
        <a:srgbClr val="39BBA0"/>
      </a:accent4>
      <a:accent5>
        <a:srgbClr val="39BBA0"/>
      </a:accent5>
      <a:accent6>
        <a:srgbClr val="00B29C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AC4F9A37130048A21C20FA1AB4CBFC" ma:contentTypeVersion="2" ma:contentTypeDescription="Een nieuw document maken." ma:contentTypeScope="" ma:versionID="00489e1ae192719ee278effe6fb58ecf">
  <xsd:schema xmlns:xsd="http://www.w3.org/2001/XMLSchema" xmlns:xs="http://www.w3.org/2001/XMLSchema" xmlns:p="http://schemas.microsoft.com/office/2006/metadata/properties" xmlns:ns2="85cd91c4-108f-4854-b680-de5d9c2c12e7" targetNamespace="http://schemas.microsoft.com/office/2006/metadata/properties" ma:root="true" ma:fieldsID="2f67e359368162ee1dcffcbaafce260a" ns2:_="">
    <xsd:import namespace="85cd91c4-108f-4854-b680-de5d9c2c12e7"/>
    <xsd:element name="properties">
      <xsd:complexType>
        <xsd:sequence>
          <xsd:element name="documentManagement">
            <xsd:complexType>
              <xsd:all>
                <xsd:element ref="ns2:Categori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cd91c4-108f-4854-b680-de5d9c2c12e7" elementFormDefault="qualified">
    <xsd:import namespace="http://schemas.microsoft.com/office/2006/documentManagement/types"/>
    <xsd:import namespace="http://schemas.microsoft.com/office/infopath/2007/PartnerControls"/>
    <xsd:element name="Categorie" ma:index="8" nillable="true" ma:displayName="Categorie" ma:format="Dropdown" ma:internalName="Categorie">
      <xsd:simpleType>
        <xsd:restriction base="dms:Choice">
          <xsd:enumeration value="Logo's"/>
          <xsd:enumeration value="Briefpapier"/>
          <xsd:enumeration value="Nieuwsbrief"/>
          <xsd:enumeration value="Office sjablonen Word"/>
          <xsd:enumeration value="Office sjablonen Powerpoint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ie xmlns="85cd91c4-108f-4854-b680-de5d9c2c12e7">Office sjablonen Powerpoint</Categorie>
  </documentManagement>
</p:properties>
</file>

<file path=customXml/itemProps1.xml><?xml version="1.0" encoding="utf-8"?>
<ds:datastoreItem xmlns:ds="http://schemas.openxmlformats.org/officeDocument/2006/customXml" ds:itemID="{F533A3F0-5A3F-408B-9CAB-710BE910AC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cd91c4-108f-4854-b680-de5d9c2c12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38A9DE-6DF8-4D1B-8061-BD59D1CC16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D86A8B-A1A6-4AD6-9C0E-6F79861854E2}">
  <ds:schemaRefs>
    <ds:schemaRef ds:uri="http://schemas.microsoft.com/office/2006/metadata/properties"/>
    <ds:schemaRef ds:uri="http://purl.org/dc/dcmitype/"/>
    <ds:schemaRef ds:uri="http://purl.org/dc/terms/"/>
    <ds:schemaRef ds:uri="85cd91c4-108f-4854-b680-de5d9c2c12e7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4370</TotalTime>
  <Words>635</Words>
  <Application>Microsoft Office PowerPoint</Application>
  <PresentationFormat>Diavoorstelling (4:3)</PresentationFormat>
  <Paragraphs>96</Paragraphs>
  <Slides>20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1" baseType="lpstr">
      <vt:lpstr>Kantoorthema</vt:lpstr>
      <vt:lpstr>PowerPoint-presentatie</vt:lpstr>
      <vt:lpstr>PowerPoint-presentatie</vt:lpstr>
      <vt:lpstr>PPT 6 : personeelsinstrumenten</vt:lpstr>
      <vt:lpstr>PPT 6 : personeelsinstrumenten</vt:lpstr>
      <vt:lpstr>PPT 6 : personeelsinstrumenten</vt:lpstr>
      <vt:lpstr>PPT 6 : personeelsinstrumenten</vt:lpstr>
      <vt:lpstr>PPT 6 : personeelsinstrumenten</vt:lpstr>
      <vt:lpstr>PPT 6 : personeelsinstrumenten</vt:lpstr>
      <vt:lpstr>PPT 6 : personeelsinstrumenten</vt:lpstr>
      <vt:lpstr>PPT 6 : personeelsinstrumenten</vt:lpstr>
      <vt:lpstr>PPT 6 : personeelsinstrumenten</vt:lpstr>
      <vt:lpstr>PPT 6 : personeelsinstrumenten</vt:lpstr>
      <vt:lpstr>PPT 6 : personeelsinstrumenten</vt:lpstr>
      <vt:lpstr>PPT 6 : personeelsinstrumenten</vt:lpstr>
      <vt:lpstr>PPT 6 : personeelsinstrumenten</vt:lpstr>
      <vt:lpstr>PPT 6 : personeelsinstrumenten</vt:lpstr>
      <vt:lpstr>PPT 6 : personeelsinstrumenten</vt:lpstr>
      <vt:lpstr>PPT 6 : personeelsinstrumenten</vt:lpstr>
      <vt:lpstr>PPT 6 : personeelsinstrumenten</vt:lpstr>
      <vt:lpstr>PPT 6 : personeelsinstrumenten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www.de-presentatie-architect.nl</dc:creator>
  <cp:lastModifiedBy>Johan van der Steen</cp:lastModifiedBy>
  <cp:revision>158</cp:revision>
  <dcterms:created xsi:type="dcterms:W3CDTF">2013-07-30T14:35:54Z</dcterms:created>
  <dcterms:modified xsi:type="dcterms:W3CDTF">2014-07-02T12:41:29Z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0x010100DBAC4F9A37130048A21C20FA1AB4CBFC</vt:lpwstr>
  </property>
</Properties>
</file>